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1"/>
  </p:sldMasterIdLst>
  <p:notesMasterIdLst>
    <p:notesMasterId r:id="rId16"/>
  </p:notesMasterIdLst>
  <p:handoutMasterIdLst>
    <p:handoutMasterId r:id="rId17"/>
  </p:handoutMasterIdLst>
  <p:sldIdLst>
    <p:sldId id="257" r:id="rId2"/>
    <p:sldId id="276" r:id="rId3"/>
    <p:sldId id="258" r:id="rId4"/>
    <p:sldId id="259" r:id="rId5"/>
    <p:sldId id="260" r:id="rId6"/>
    <p:sldId id="265" r:id="rId7"/>
    <p:sldId id="278" r:id="rId8"/>
    <p:sldId id="285" r:id="rId9"/>
    <p:sldId id="280" r:id="rId10"/>
    <p:sldId id="283" r:id="rId11"/>
    <p:sldId id="279" r:id="rId12"/>
    <p:sldId id="281" r:id="rId13"/>
    <p:sldId id="282" r:id="rId14"/>
    <p:sldId id="284" r:id="rId15"/>
  </p:sldIdLst>
  <p:sldSz cx="12188825" cy="6858000"/>
  <p:notesSz cx="6858000" cy="9144000"/>
  <p:defaultTextStyle>
    <a:defPPr rtl="0">
      <a:defRPr lang="ru-RU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182" autoAdjust="0"/>
  </p:normalViewPr>
  <p:slideViewPr>
    <p:cSldViewPr showGuides="1">
      <p:cViewPr varScale="1">
        <p:scale>
          <a:sx n="116" d="100"/>
          <a:sy n="116" d="100"/>
        </p:scale>
        <p:origin x="-390" y="-114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3054" y="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0E0B11-E3A0-4304-A4EC-A3766DD0642F}" type="datetime1">
              <a:rPr lang="ru-RU" smtClean="0">
                <a:solidFill>
                  <a:schemeClr val="tx2"/>
                </a:solidFill>
              </a:rPr>
              <a:pPr rtl="0"/>
              <a:t>26.10.2021</a:t>
            </a:fld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FD77566-CD65-4859-9FA1-43956DC85B8C}" type="slidenum">
              <a:rPr lang="ru-RU" smtClean="0">
                <a:solidFill>
                  <a:schemeClr val="tx2"/>
                </a:solidFill>
              </a:rPr>
              <a:pPr rtl="0"/>
              <a:t>‹#›</a:t>
            </a:fld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87983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CF462843-E7CE-401F-9168-3C20624DE446}" type="datetime1">
              <a:rPr lang="ru-RU" smtClean="0"/>
              <a:pPr rtl="0"/>
              <a:t>26.10.2021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B8796F01-7154-41E0-B48B-A6921757531A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4077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8796F01-7154-41E0-B48B-A6921757531A}" type="slidenum">
              <a:rPr lang="ru-RU" smtClean="0"/>
              <a:pPr rtl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07705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8796F01-7154-41E0-B48B-A6921757531A}" type="slidenum">
              <a:rPr lang="ru-RU" smtClean="0"/>
              <a:pPr rtl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84804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ru-RU" dirty="0"/>
            </a:p>
          </p:txBody>
        </p:sp>
        <p:grpSp>
          <p:nvGrpSpPr>
            <p:cNvPr id="12" name="Группа 11"/>
            <p:cNvGrpSpPr/>
            <p:nvPr/>
          </p:nvGrpSpPr>
          <p:grpSpPr>
            <a:xfrm>
              <a:off x="0" y="0"/>
              <a:ext cx="4742741" cy="6858000"/>
              <a:chOff x="0" y="0"/>
              <a:chExt cx="4742741" cy="6858000"/>
            </a:xfrm>
          </p:grpSpPr>
          <p:pic>
            <p:nvPicPr>
              <p:cNvPr id="9" name="Рисунок 8" descr="Стопка книг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Прямоугольник 9"/>
              <p:cNvSpPr/>
              <p:nvPr/>
            </p:nvSpPr>
            <p:spPr>
              <a:xfrm>
                <a:off x="4605581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dirty="0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E0C574C-536D-4DE3-BD10-3D2A199E5CD9}" type="datetime1">
              <a:rPr lang="ru-RU" smtClean="0"/>
              <a:pPr rtl="0"/>
              <a:t>26.10.2021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22012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583F760-6652-4256-908E-C00B0CA440FC}" type="datetime1">
              <a:rPr lang="ru-RU" smtClean="0"/>
              <a:pPr rtl="0"/>
              <a:t>26.10.2021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17619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5FD70F-EF10-4D53-B267-3A19CB626907}" type="datetime1">
              <a:rPr lang="ru-RU" smtClean="0"/>
              <a:pPr rtl="0"/>
              <a:t>26.10.2021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23691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389DF3-AFCA-401A-984F-C85AC9C8F5C0}" type="datetime1">
              <a:rPr lang="ru-RU" smtClean="0"/>
              <a:pPr rtl="0"/>
              <a:t>26.10.2021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65359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ru-RU" dirty="0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b="0" dirty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Рисунок 4" descr="Стопка книг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2088DB-569F-4C5D-B4BF-8D34D68A7393}" type="datetime1">
              <a:rPr lang="ru-RU" smtClean="0"/>
              <a:pPr rtl="0"/>
              <a:t>26.10.2021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52582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buFont typeface="Century Gothic" panose="020B0502020202020204" pitchFamily="34" charset="0"/>
              <a:buChar char="–"/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</a:p>
          <a:p>
            <a:pPr lvl="8" rtl="0"/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D495BF-7993-49D5-8C3E-E750B6467882}" type="datetime1">
              <a:rPr lang="ru-RU" smtClean="0"/>
              <a:pPr rtl="0"/>
              <a:t>26.10.2021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25045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18B9A3-DD14-42AB-A2E2-59C6467DA4D2}" type="datetime1">
              <a:rPr lang="ru-RU" smtClean="0"/>
              <a:pPr rtl="0"/>
              <a:t>26.10.2021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20072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D01B28-59BC-492B-AE61-0E70B4C0C9C4}" type="datetime1">
              <a:rPr lang="ru-RU" smtClean="0"/>
              <a:pPr rtl="0"/>
              <a:t>26.10.2021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04845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77F12C3-8F71-435E-8B81-53CF2652410C}" type="datetime1">
              <a:rPr lang="ru-RU" smtClean="0"/>
              <a:pPr rtl="0"/>
              <a:t>26.10.2021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9507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418976" indent="-285750">
              <a:buFont typeface="Century Gothic" panose="020B0502020202020204" pitchFamily="34" charset="0"/>
              <a:buChar char="–"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162328C-59BB-4D16-9D0C-F57142FCB39B}" type="datetime1">
              <a:rPr lang="ru-RU" smtClean="0"/>
              <a:pPr rtl="0"/>
              <a:t>26.10.2021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89110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9D9CB10-B8B2-4E9D-B62A-BC67BE73F234}" type="datetime1">
              <a:rPr lang="ru-RU" smtClean="0"/>
              <a:pPr rtl="0"/>
              <a:t>26.10.2021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21372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9E55EFC2-A67F-4B8E-96D0-44B98048C5F9}" type="datetime1">
              <a:rPr lang="ru-RU" smtClean="0"/>
              <a:pPr rtl="0"/>
              <a:t>26.10.2021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EB37DED6-D4C7-42EE-AB49-D2E39E64FDE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6018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33226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4562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72267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5986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http://smiles.33b.ru/smile.104595.html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Функциональная грамотность на уроках русского языка.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dirty="0" smtClean="0"/>
              <a:t>Учитель русского языка и литературы </a:t>
            </a:r>
          </a:p>
          <a:p>
            <a:pPr rtl="0"/>
            <a:r>
              <a:rPr lang="ru-RU" dirty="0" smtClean="0"/>
              <a:t>Мусакадиева </a:t>
            </a:r>
            <a:r>
              <a:rPr lang="ru-RU" dirty="0"/>
              <a:t>А</a:t>
            </a:r>
            <a:r>
              <a:rPr lang="ru-RU" dirty="0" smtClean="0"/>
              <a:t>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8988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 descr="C:\Documents and Settings\1\Мои документы\Мои результаты сканировани\2009-12 (дек)\сканирование0005.jpg"/>
          <p:cNvPicPr>
            <a:picLocks noChangeAspect="1" noChangeArrowheads="1"/>
          </p:cNvPicPr>
          <p:nvPr/>
        </p:nvPicPr>
        <p:blipFill>
          <a:blip r:embed="rId2"/>
          <a:srcRect t="59840" r="6772" b="1245"/>
          <a:stretch>
            <a:fillRect/>
          </a:stretch>
        </p:blipFill>
        <p:spPr bwMode="auto">
          <a:xfrm>
            <a:off x="3358108" y="2348880"/>
            <a:ext cx="5943600" cy="2908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422004" y="1124744"/>
            <a:ext cx="75829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defTabSz="914400" fontAlgn="base">
              <a:spcBef>
                <a:spcPct val="0"/>
              </a:spcBef>
              <a:spcAft>
                <a:spcPct val="0"/>
              </a:spcAft>
              <a:tabLst>
                <a:tab pos="2095500" algn="l"/>
              </a:tabLst>
            </a:pP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 истории лингвистики</a:t>
            </a:r>
            <a:endParaRPr lang="ru-RU" sz="1600" dirty="0">
              <a:solidFill>
                <a:prstClr val="black"/>
              </a:solidFill>
              <a:latin typeface="Arial" pitchFamily="34" charset="0"/>
            </a:endParaRPr>
          </a:p>
          <a:p>
            <a:pPr lvl="0" indent="449263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095500" algn="l"/>
              </a:tabLst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Прочитайте текст и перескажите его. </a:t>
            </a:r>
            <a:r>
              <a:rPr lang="ru-RU" sz="1600" u="sng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Дополните пересказ своим рассуждением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 том, почему толковый словарь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С.И.Ожегова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протяжении 60 лет является одним из самых известных и востребованных лингвистических словарей русского языка.</a:t>
            </a:r>
            <a:endParaRPr lang="ru-RU" sz="16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" name="Волна 3"/>
          <p:cNvSpPr/>
          <p:nvPr/>
        </p:nvSpPr>
        <p:spPr>
          <a:xfrm>
            <a:off x="571472" y="571480"/>
            <a:ext cx="1785950" cy="428628"/>
          </a:xfrm>
          <a:prstGeom prst="wave">
            <a:avLst/>
          </a:prstGeom>
          <a:solidFill>
            <a:srgbClr val="7030A0">
              <a:alpha val="5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9 класс</a:t>
            </a:r>
          </a:p>
        </p:txBody>
      </p:sp>
    </p:spTree>
    <p:extLst>
      <p:ext uri="{BB962C8B-B14F-4D97-AF65-F5344CB8AC3E}">
        <p14:creationId xmlns:p14="http://schemas.microsoft.com/office/powerpoint/2010/main" xmlns="" val="4131995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76537372"/>
              </p:ext>
            </p:extLst>
          </p:nvPr>
        </p:nvGraphicFramePr>
        <p:xfrm>
          <a:off x="333773" y="116632"/>
          <a:ext cx="11521280" cy="6525384"/>
        </p:xfrm>
        <a:graphic>
          <a:graphicData uri="http://schemas.openxmlformats.org/drawingml/2006/table">
            <a:tbl>
              <a:tblPr/>
              <a:tblGrid>
                <a:gridCol w="25858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569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569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181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516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7516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134849">
                <a:tc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Стимул</a:t>
                      </a: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5"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Разговор на перемене двух учениц 9 класса.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– Эти корни с чередованием гласных выучить невозможно! Их так много!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– По-моему, ты преувеличиваешь. Нужно просто запомнить алгоритм работы.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– Поможешь мне? </a:t>
                      </a: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7425">
                <a:tc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Задачная формулировка</a:t>
                      </a: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5"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Помогите ученице восстановить алгоритм работы и, воспользовавшись им, вставьте буквы. Объясните, какое слово и почему здесь «лишнее».</a:t>
                      </a: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69699">
                <a:tc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Источник информации</a:t>
                      </a: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5"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Алгоритм: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Выделяем корень.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?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?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Вставляем букву.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Слова для работы: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заск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..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чить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бл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..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снуть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выр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..щенный, зам..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реть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от восторга, зам..рать от счастья, прим..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рять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соперников,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непром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..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каемый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подр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..внять клумбу,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обм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..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кнуть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перо, р..сток,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бл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..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стательное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исполнение,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подр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..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вняться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в строю.</a:t>
                      </a: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34849">
                <a:tc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Инструмент проверки</a:t>
                      </a: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        Критерии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            оценки</a:t>
                      </a: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Умение выделять корень</a:t>
                      </a: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Умение определять лексическое значение корня</a:t>
                      </a: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Причина выбора гласной</a:t>
                      </a: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«Лишнее»  слово</a:t>
                      </a: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7425">
                <a:tc rowSpan="2"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   Корни с чередованием</a:t>
                      </a: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511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Корни с проверяемой гласной</a:t>
                      </a: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65008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1\Мои документы\Мои результаты сканировани\2009-12 (дек)\сканирование0003.jpg"/>
          <p:cNvPicPr/>
          <p:nvPr/>
        </p:nvPicPr>
        <p:blipFill>
          <a:blip r:embed="rId2"/>
          <a:srcRect l="-1677" t="8218" r="8763"/>
          <a:stretch>
            <a:fillRect/>
          </a:stretch>
        </p:blipFill>
        <p:spPr bwMode="auto">
          <a:xfrm>
            <a:off x="1341884" y="1124744"/>
            <a:ext cx="9361040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260375" y="4797152"/>
            <a:ext cx="679447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Рассмотрите рисунок и расскажите о видах языкового разбора, связанных с анализом слова. Какие признаки этой языковой единицы изучает каждый из них? 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Отвечая на вопрос, используйте планы разбора (см. приложение к учебнику)</a:t>
            </a:r>
            <a:endParaRPr lang="ru-RU" sz="1800" dirty="0">
              <a:solidFill>
                <a:srgbClr val="FF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057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1\Мои документы\Мои результаты сканировани\2009-12 (дек)\сканирование0004.jpg"/>
          <p:cNvPicPr/>
          <p:nvPr/>
        </p:nvPicPr>
        <p:blipFill>
          <a:blip r:embed="rId2"/>
          <a:srcRect l="1353" r="5548" b="5464"/>
          <a:stretch>
            <a:fillRect/>
          </a:stretch>
        </p:blipFill>
        <p:spPr bwMode="auto">
          <a:xfrm rot="10800000">
            <a:off x="683568" y="1211007"/>
            <a:ext cx="10062864" cy="3829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048000" y="692696"/>
            <a:ext cx="85190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нем ходят парами слова, но не равны у них права.</a:t>
            </a:r>
            <a:endParaRPr kumimoji="0" lang="ru-RU" sz="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</a:endParaRPr>
          </a:p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(словосочетание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683568" y="397298"/>
            <a:ext cx="1643074" cy="500066"/>
          </a:xfrm>
          <a:prstGeom prst="flowChartPunchedTape">
            <a:avLst/>
          </a:prstGeom>
          <a:solidFill>
            <a:srgbClr val="7030A0">
              <a:alpha val="5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6класс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000098" y="5193571"/>
            <a:ext cx="804664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Рассмотрите схему и расскажите об использовании кратких  и полных прилагательных в словосочетаниях.</a:t>
            </a:r>
            <a:endParaRPr lang="ru-RU" sz="1600" dirty="0" smtClean="0">
              <a:solidFill>
                <a:srgbClr val="FF0000"/>
              </a:solidFill>
              <a:latin typeface="Arial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356" y="5933205"/>
            <a:ext cx="9083827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2748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71472" y="1214422"/>
            <a:ext cx="47149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tabLst>
                <a:tab pos="2095500" algn="l"/>
              </a:tabLst>
            </a:pP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ответной реплике </a:t>
            </a:r>
            <a:r>
              <a:rPr lang="ru-RU" sz="1400" u="sng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восстановите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предыдущую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lang="ru-RU" sz="18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786182" y="1495234"/>
            <a:ext cx="5404574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tabLst>
                <a:tab pos="2095500" algn="l"/>
              </a:tabLst>
            </a:pP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1.-------….</a:t>
            </a:r>
            <a:endParaRPr lang="ru-RU" sz="1600" dirty="0" smtClean="0">
              <a:latin typeface="Arial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095500" algn="l"/>
              </a:tabLst>
            </a:pP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Конечно, спрашивай. Я тебя слушаю!</a:t>
            </a:r>
            <a:endParaRPr lang="ru-RU" sz="1600" dirty="0" smtClean="0">
              <a:latin typeface="Arial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095500" algn="l"/>
              </a:tabLst>
            </a:pP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2.--------……</a:t>
            </a:r>
            <a:endParaRPr lang="ru-RU" sz="1600" dirty="0" smtClean="0">
              <a:latin typeface="Arial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095500" algn="l"/>
              </a:tabLst>
            </a:pP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-К сожалению, наше справочное бюро таких справок не дает.</a:t>
            </a:r>
            <a:endParaRPr lang="ru-RU" sz="1600" dirty="0" smtClean="0">
              <a:latin typeface="Arial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095500" algn="l"/>
              </a:tabLst>
            </a:pP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3.----------………</a:t>
            </a:r>
            <a:endParaRPr lang="ru-RU" sz="1600" dirty="0" smtClean="0">
              <a:latin typeface="Arial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095500" algn="l"/>
              </a:tabLst>
            </a:pP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 радостью помогу вам.</a:t>
            </a:r>
            <a:endParaRPr lang="ru-RU" sz="1600" dirty="0" smtClean="0">
              <a:latin typeface="Arial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095500" algn="l"/>
              </a:tabLst>
            </a:pP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4.-------…..</a:t>
            </a:r>
            <a:endParaRPr lang="ru-RU" sz="1600" dirty="0" smtClean="0">
              <a:latin typeface="Arial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095500" algn="l"/>
              </a:tabLst>
            </a:pP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У меня нет оснований не верить вам.</a:t>
            </a:r>
            <a:endParaRPr lang="ru-RU" sz="1600" dirty="0" smtClean="0">
              <a:latin typeface="Arial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095500" algn="l"/>
              </a:tabLst>
            </a:pP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5.---------………..</a:t>
            </a:r>
            <a:endParaRPr lang="ru-RU" sz="1600" dirty="0" smtClean="0">
              <a:latin typeface="Arial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095500" algn="l"/>
              </a:tabLst>
            </a:pP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-А что же в этом странного?</a:t>
            </a:r>
            <a:endParaRPr lang="ru-RU" sz="1600" dirty="0" smtClean="0">
              <a:latin typeface="Arial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095500" algn="l"/>
              </a:tabLst>
            </a:pP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6.-----------…..</a:t>
            </a:r>
            <a:endParaRPr lang="ru-RU" sz="1600" dirty="0" smtClean="0">
              <a:latin typeface="Arial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095500" algn="l"/>
              </a:tabLst>
            </a:pP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Мне жаль, но я не знаю.</a:t>
            </a:r>
            <a:endParaRPr lang="ru-RU" sz="1600" dirty="0" smtClean="0">
              <a:latin typeface="Arial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095500" algn="l"/>
              </a:tabLst>
            </a:pP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7.----------…….</a:t>
            </a:r>
            <a:endParaRPr lang="ru-RU" sz="1600" dirty="0" smtClean="0">
              <a:latin typeface="Arial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095500" algn="l"/>
              </a:tabLst>
            </a:pP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Конечно, не трудно! Сейчас все тебе объясню.</a:t>
            </a:r>
            <a:endParaRPr lang="ru-RU" sz="1600" dirty="0" smtClean="0">
              <a:latin typeface="Arial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095500" algn="l"/>
              </a:tabLst>
            </a:pPr>
            <a:endParaRPr lang="ru-RU" sz="18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7" name="Рисунок 5" descr="C:\Documents and Settings\1\Мои документы\Мои результаты сканировани\2009-12 (дек)\сканирование0006.jpg"/>
          <p:cNvPicPr>
            <a:picLocks noChangeAspect="1" noChangeArrowheads="1"/>
          </p:cNvPicPr>
          <p:nvPr/>
        </p:nvPicPr>
        <p:blipFill>
          <a:blip r:embed="rId2"/>
          <a:srcRect l="5383" t="8568" b="8842"/>
          <a:stretch>
            <a:fillRect/>
          </a:stretch>
        </p:blipFill>
        <p:spPr bwMode="auto">
          <a:xfrm>
            <a:off x="781050" y="1892300"/>
            <a:ext cx="2787650" cy="2755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Волна 7"/>
          <p:cNvSpPr/>
          <p:nvPr/>
        </p:nvSpPr>
        <p:spPr>
          <a:xfrm>
            <a:off x="500034" y="571480"/>
            <a:ext cx="1928826" cy="500066"/>
          </a:xfrm>
          <a:prstGeom prst="wave">
            <a:avLst>
              <a:gd name="adj1" fmla="val 12500"/>
              <a:gd name="adj2" fmla="val -659"/>
            </a:avLst>
          </a:prstGeom>
          <a:solidFill>
            <a:srgbClr val="7030A0">
              <a:alpha val="51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5 класс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259632" y="5500954"/>
            <a:ext cx="6929454" cy="542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tabLst>
                <a:tab pos="2095500" algn="l"/>
              </a:tabLst>
            </a:pP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Следите за тем, чтобы </a:t>
            </a:r>
            <a:r>
              <a:rPr lang="ru-RU" sz="1400" u="sng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мини-диалоги соответствовали требованиям русского речевого этикета.</a:t>
            </a:r>
            <a:endParaRPr lang="ru-RU" sz="1800" dirty="0" smtClean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643174" y="6000768"/>
            <a:ext cx="50006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tabLst>
                <a:tab pos="2095500" algn="l"/>
              </a:tabLst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Придумайте и запишите три мини-диалога.</a:t>
            </a:r>
            <a:endParaRPr lang="ru-RU" sz="18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6958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Чтение — это окошко, через которое дети видят и познают мир и самих себя. Оно открывается перед ребенком лишь тогда, когда наряду с чтением, одновременно с ним и даже раньше, чем впервые раскрыта книга, начинается кропотливая работа над словом. </a:t>
            </a:r>
            <a:br>
              <a:rPr lang="ru-RU" sz="2800" dirty="0"/>
            </a:br>
            <a:r>
              <a:rPr lang="ru-RU" sz="2800" dirty="0"/>
              <a:t>В. А. Сухомлинский 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7200" dirty="0" smtClean="0"/>
              <a:t>Роль чтения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xmlns="" val="2331410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Добро пожаловать!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Поприветствуйте родителей в классе.</a:t>
            </a:r>
          </a:p>
          <a:p>
            <a:pPr rtl="0"/>
            <a:r>
              <a:rPr lang="ru-RU" dirty="0" smtClean="0"/>
              <a:t>Перечислите цели дня открытых дверей:</a:t>
            </a:r>
          </a:p>
          <a:p>
            <a:pPr lvl="1" rtl="0"/>
            <a:r>
              <a:rPr lang="ru-RU" dirty="0" smtClean="0"/>
              <a:t>объяснить родителям, чем будут заниматься их дети на протяжении учебного года;</a:t>
            </a:r>
          </a:p>
          <a:p>
            <a:pPr lvl="1" rtl="0"/>
            <a:r>
              <a:rPr lang="ru-RU" dirty="0" smtClean="0"/>
              <a:t>рассказать о том, что вы ждете от детей;</a:t>
            </a:r>
          </a:p>
          <a:p>
            <a:pPr lvl="1" rtl="0"/>
            <a:r>
              <a:rPr lang="ru-RU" dirty="0" smtClean="0"/>
              <a:t>поделиться информацией о том, как родители могут помочь детям в процессе обучения.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3772" y="0"/>
            <a:ext cx="11653179" cy="689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5321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812" y="0"/>
            <a:ext cx="10873208" cy="710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4469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756" y="0"/>
            <a:ext cx="11449272" cy="717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593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13892" y="908720"/>
            <a:ext cx="972108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Владение средствами языка в устной и письменной речи. 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" name="Picture 27" descr="78ce56ae5fa75ac85e3ab5e321d88a9d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6580" y="4797152"/>
            <a:ext cx="4161836" cy="174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25670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7908" y="188641"/>
            <a:ext cx="75829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ТРЕБОВАНИЯ К КОМПЕТЕНТНОСТНО-ОРИЕНТИРОВАННЫМ ЗАДАНИЯМ 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71472" y="642919"/>
            <a:ext cx="7715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endParaRPr lang="ru-RU" sz="18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Выноска-облако 18"/>
          <p:cNvSpPr/>
          <p:nvPr/>
        </p:nvSpPr>
        <p:spPr>
          <a:xfrm>
            <a:off x="7750596" y="877864"/>
            <a:ext cx="3214710" cy="1785950"/>
          </a:xfrm>
          <a:prstGeom prst="cloudCallout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Запрет на использование </a:t>
            </a:r>
            <a:r>
              <a:rPr kumimoji="0" lang="ru-RU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однотипнодномых</a:t>
            </a:r>
            <a:r>
              <a:rPr kumimoji="0" lang="ru-RU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заданий в тесте</a:t>
            </a:r>
          </a:p>
        </p:txBody>
      </p:sp>
      <p:sp>
        <p:nvSpPr>
          <p:cNvPr id="20" name="Выноска-облако 19"/>
          <p:cNvSpPr/>
          <p:nvPr/>
        </p:nvSpPr>
        <p:spPr>
          <a:xfrm>
            <a:off x="1629916" y="4866880"/>
            <a:ext cx="3229546" cy="1571636"/>
          </a:xfrm>
          <a:prstGeom prst="cloudCallout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Запрет на использование  НЕ в глаголах</a:t>
            </a:r>
          </a:p>
        </p:txBody>
      </p:sp>
      <p:sp>
        <p:nvSpPr>
          <p:cNvPr id="21" name="Выноска-облако 20"/>
          <p:cNvSpPr/>
          <p:nvPr/>
        </p:nvSpPr>
        <p:spPr>
          <a:xfrm>
            <a:off x="8030216" y="4581128"/>
            <a:ext cx="3143272" cy="1857388"/>
          </a:xfrm>
          <a:prstGeom prst="cloudCallout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Запрет на использование в  источниках программного материала</a:t>
            </a:r>
          </a:p>
        </p:txBody>
      </p:sp>
      <p:sp>
        <p:nvSpPr>
          <p:cNvPr id="22" name="Выноска-облако 21"/>
          <p:cNvSpPr/>
          <p:nvPr/>
        </p:nvSpPr>
        <p:spPr>
          <a:xfrm>
            <a:off x="4429124" y="2883986"/>
            <a:ext cx="3493068" cy="1975064"/>
          </a:xfrm>
          <a:prstGeom prst="cloudCallout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Учет возрастных и гендерных особенностей</a:t>
            </a:r>
          </a:p>
        </p:txBody>
      </p:sp>
      <p:sp>
        <p:nvSpPr>
          <p:cNvPr id="34" name="Выноска-облако 33"/>
          <p:cNvSpPr/>
          <p:nvPr/>
        </p:nvSpPr>
        <p:spPr>
          <a:xfrm>
            <a:off x="390545" y="1306912"/>
            <a:ext cx="2859852" cy="1530460"/>
          </a:xfrm>
          <a:prstGeom prst="cloudCallout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Объемы текстов должны быть разумными</a:t>
            </a:r>
          </a:p>
        </p:txBody>
      </p:sp>
    </p:spTree>
    <p:extLst>
      <p:ext uri="{BB962C8B-B14F-4D97-AF65-F5344CB8AC3E}">
        <p14:creationId xmlns:p14="http://schemas.microsoft.com/office/powerpoint/2010/main" xmlns="" val="3474624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014320" y="737017"/>
            <a:ext cx="3016196" cy="1000132"/>
          </a:xfrm>
          <a:prstGeom prst="ellipse">
            <a:avLst/>
          </a:prstGeom>
          <a:solidFill>
            <a:srgbClr val="92D050">
              <a:alpha val="55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Стимул</a:t>
            </a:r>
          </a:p>
        </p:txBody>
      </p:sp>
      <p:sp>
        <p:nvSpPr>
          <p:cNvPr id="4" name="Овал 3"/>
          <p:cNvSpPr/>
          <p:nvPr/>
        </p:nvSpPr>
        <p:spPr>
          <a:xfrm>
            <a:off x="8038628" y="980728"/>
            <a:ext cx="3003816" cy="1648774"/>
          </a:xfrm>
          <a:prstGeom prst="ellipse">
            <a:avLst/>
          </a:prstGeom>
          <a:solidFill>
            <a:srgbClr val="92D050">
              <a:alpha val="44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ru-RU" sz="1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Задачная формулировка</a:t>
            </a:r>
          </a:p>
        </p:txBody>
      </p:sp>
      <p:sp>
        <p:nvSpPr>
          <p:cNvPr id="8" name="Овал 7"/>
          <p:cNvSpPr/>
          <p:nvPr/>
        </p:nvSpPr>
        <p:spPr>
          <a:xfrm>
            <a:off x="955698" y="2348880"/>
            <a:ext cx="2714058" cy="1000132"/>
          </a:xfrm>
          <a:prstGeom prst="ellipse">
            <a:avLst/>
          </a:prstGeom>
          <a:solidFill>
            <a:srgbClr val="92D050">
              <a:alpha val="65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Модельный ответ</a:t>
            </a:r>
          </a:p>
        </p:txBody>
      </p:sp>
      <p:sp>
        <p:nvSpPr>
          <p:cNvPr id="9" name="Овал 8"/>
          <p:cNvSpPr/>
          <p:nvPr/>
        </p:nvSpPr>
        <p:spPr>
          <a:xfrm>
            <a:off x="981844" y="5229200"/>
            <a:ext cx="2414598" cy="914400"/>
          </a:xfrm>
          <a:prstGeom prst="ellipse">
            <a:avLst/>
          </a:prstGeom>
          <a:solidFill>
            <a:srgbClr val="92D050">
              <a:alpha val="62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Инструмент проверки</a:t>
            </a:r>
          </a:p>
        </p:txBody>
      </p:sp>
      <p:sp>
        <p:nvSpPr>
          <p:cNvPr id="11" name="Овал 10"/>
          <p:cNvSpPr/>
          <p:nvPr/>
        </p:nvSpPr>
        <p:spPr>
          <a:xfrm>
            <a:off x="8542684" y="3356517"/>
            <a:ext cx="2592288" cy="1443010"/>
          </a:xfrm>
          <a:prstGeom prst="ellipse">
            <a:avLst/>
          </a:prstGeom>
          <a:solidFill>
            <a:srgbClr val="92D050">
              <a:alpha val="67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Источник информации</a:t>
            </a:r>
          </a:p>
        </p:txBody>
      </p:sp>
      <p:sp>
        <p:nvSpPr>
          <p:cNvPr id="12" name="Овал 11"/>
          <p:cNvSpPr/>
          <p:nvPr/>
        </p:nvSpPr>
        <p:spPr>
          <a:xfrm flipH="1">
            <a:off x="4726260" y="5141817"/>
            <a:ext cx="3168352" cy="1274440"/>
          </a:xfrm>
          <a:prstGeom prst="ellipse">
            <a:avLst/>
          </a:prstGeom>
          <a:solidFill>
            <a:srgbClr val="92D050">
              <a:alpha val="63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Бланк для выполнения заданий</a:t>
            </a:r>
          </a:p>
        </p:txBody>
      </p:sp>
      <p:sp>
        <p:nvSpPr>
          <p:cNvPr id="13" name="Овал 12"/>
          <p:cNvSpPr/>
          <p:nvPr/>
        </p:nvSpPr>
        <p:spPr>
          <a:xfrm>
            <a:off x="4870276" y="3056059"/>
            <a:ext cx="2357454" cy="1357322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Формы функциональной грамотности</a:t>
            </a:r>
          </a:p>
        </p:txBody>
      </p:sp>
    </p:spTree>
    <p:extLst>
      <p:ext uri="{BB962C8B-B14F-4D97-AF65-F5344CB8AC3E}">
        <p14:creationId xmlns:p14="http://schemas.microsoft.com/office/powerpoint/2010/main" xmlns="" val="283647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85786" y="1268760"/>
            <a:ext cx="10565210" cy="5952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j-ea"/>
                <a:cs typeface="+mj-cs"/>
              </a:rPr>
              <a:t>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+mj-ea"/>
              <a:cs typeface="+mj-cs"/>
            </a:endParaRPr>
          </a:p>
        </p:txBody>
      </p:sp>
      <p:pic>
        <p:nvPicPr>
          <p:cNvPr id="3" name="Рисунок 2" descr="C:\Documents and Settings\1\Мои документы\Мои результаты сканировани\2009-12 (дек)\сканирование0002.jpg"/>
          <p:cNvPicPr/>
          <p:nvPr/>
        </p:nvPicPr>
        <p:blipFill>
          <a:blip r:embed="rId2"/>
          <a:srcRect l="3488" r="1308" b="9605"/>
          <a:stretch>
            <a:fillRect/>
          </a:stretch>
        </p:blipFill>
        <p:spPr bwMode="auto">
          <a:xfrm>
            <a:off x="732159" y="1567717"/>
            <a:ext cx="10242029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949139" y="5220175"/>
            <a:ext cx="78080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1.Перечислите и охарактеризуйте языковые единицы. Почему их называют «строительным материалом» языка?</a:t>
            </a:r>
            <a:endParaRPr lang="ru-RU" sz="1600" dirty="0">
              <a:solidFill>
                <a:srgbClr val="FF0000"/>
              </a:solidFill>
              <a:latin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Рассмотрите рисунок и постарайтесь сформулировать, в чем состоит его лингвистический смысл. Составьте устное высказывание.</a:t>
            </a:r>
            <a:endParaRPr lang="ru-RU" sz="1600" dirty="0">
              <a:solidFill>
                <a:srgbClr val="FF0000"/>
              </a:solidFill>
              <a:latin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Попробуйте объяснить, почему слово называют основной единицей языка. Сравните свои предположения с теми аргументами, которые приведены в следующем тексте.</a:t>
            </a:r>
            <a:endParaRPr lang="ru-RU" sz="16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714348" y="500042"/>
            <a:ext cx="1500198" cy="428628"/>
          </a:xfrm>
          <a:prstGeom prst="flowChartPunchedTape">
            <a:avLst/>
          </a:prstGeom>
          <a:solidFill>
            <a:srgbClr val="7030A0">
              <a:alpha val="5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8 класс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26260" y="116633"/>
            <a:ext cx="6048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1F497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слове сокрыта самая великая энергия,</a:t>
            </a:r>
            <a:endParaRPr lang="ru-RU" sz="1600" dirty="0">
              <a:solidFill>
                <a:prstClr val="black"/>
              </a:solidFill>
              <a:latin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1F497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Известная на Земле, - энергия человеческого духа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1F497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</a:t>
            </a:r>
            <a:r>
              <a:rPr lang="ru-RU" sz="1600" b="1" dirty="0" err="1">
                <a:solidFill>
                  <a:srgbClr val="1F497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Ф.Абрамов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904389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&quot;День открытых дверей в классе&quot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_15976420_TF03460507.potx" id="{8CAEB682-77FC-48E6-8096-ACAA76022EB9}" vid="{16ED71BE-33C8-4C00-95DF-D4E9B7080364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«День открытых дверей в классе»</Template>
  <TotalTime>482</TotalTime>
  <Words>630</Words>
  <Application>Microsoft Office PowerPoint</Application>
  <PresentationFormat>Произвольный</PresentationFormat>
  <Paragraphs>87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Презентация "День открытых дверей в классе"</vt:lpstr>
      <vt:lpstr>Функциональная грамотность на уроках русского языка.</vt:lpstr>
      <vt:lpstr>Чтение — это окошко, через которое дети видят и познают мир и самих себя. Оно открывается перед ребенком лишь тогда, когда наряду с чтением, одновременно с ним и даже раньше, чем впервые раскрыта книга, начинается кропотливая работа над словом.  В. А. Сухомлинский  </vt:lpstr>
      <vt:lpstr>Добро пожаловать!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Функциональная грамотность на уроках русского языка.</dc:title>
  <dc:creator>Эльдорадо</dc:creator>
  <cp:lastModifiedBy>Школа</cp:lastModifiedBy>
  <cp:revision>31</cp:revision>
  <dcterms:created xsi:type="dcterms:W3CDTF">2019-03-23T09:49:37Z</dcterms:created>
  <dcterms:modified xsi:type="dcterms:W3CDTF">2021-10-26T11:45:09Z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74062800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